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1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8" r:id="rId15"/>
    <p:sldId id="279" r:id="rId16"/>
    <p:sldId id="280" r:id="rId17"/>
    <p:sldId id="274" r:id="rId18"/>
    <p:sldId id="275" r:id="rId19"/>
    <p:sldId id="276" r:id="rId20"/>
    <p:sldId id="277" r:id="rId21"/>
    <p:sldId id="272" r:id="rId22"/>
    <p:sldId id="273" r:id="rId23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11/01/2022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3FBDE1C-3E23-4D72-9753-B4EF5FB360A1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577CA-5A09-41ED-A164-84368F874A4B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F7B80-FF5B-4136-9E65-D5DCEF4C527B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79612-3B46-4284-A767-A504E7449D1D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52887C-36F7-4A94-BF5F-9AD0CB67DF90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D910D-92A4-4D4E-87E8-CF5990CC8BFA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E5C89-B3A8-4E4A-8697-CFD0B4984920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181C1-3482-4CDD-BE88-72197856663F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6C84B-C93D-4C1F-82C3-9D1EAA99230D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8DFC-C36E-4EBB-ACA5-2B2AAF43B01E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FBC21F-3A72-41B6-9FD8-FE4121271697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9564-CB3F-41F9-BFFC-657697494CDD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F9050-B9DC-4CFD-AC22-5207D288D62D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6EFB9-AA69-4A1B-B50A-58CDBA1E1577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0A7AD1-96F9-4336-A995-5BEC3E0281AF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A8EA9-A1B1-41D6-8354-C54A3DEE51FB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9B972-50DF-4E87-B167-DF1BED440C81}" type="datetime1">
              <a:rPr lang="it-IT" noProof="0" smtClean="0"/>
              <a:t>11/01/2022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11/01/2022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tango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79" name="Im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 descr="primo piano del circuito stampa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tangolo con angoli arrotondati in diagona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igura a mano libera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igura a mano libera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igura a mano libera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igura a mano libera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igura a mano libera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igura a mano libera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igura a mano libera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igura a mano libera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igura a mano libera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tango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igura a mano libera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igura a mano libera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igura a mano libera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igura a mano libera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igura a mano libera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igura a mano libera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igura a mano libera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igura a mano libera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igura a mano libera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tango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Drone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Alessandro Aloise,Michea </a:t>
            </a:r>
            <a:r>
              <a:rPr lang="it-IT" dirty="0" err="1"/>
              <a:t>Colautti,Gianni</a:t>
            </a:r>
            <a:r>
              <a:rPr lang="it-IT" dirty="0"/>
              <a:t> Grasso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5C30980-0FF3-4669-A749-A0682F234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84" t="2725" r="6785" b="11545"/>
          <a:stretch/>
        </p:blipFill>
        <p:spPr>
          <a:xfrm>
            <a:off x="1065214" y="1960934"/>
            <a:ext cx="4904699" cy="3600000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DD4D6A7-205C-47C1-822D-27C0E4000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" t="916"/>
          <a:stretch/>
        </p:blipFill>
        <p:spPr>
          <a:xfrm>
            <a:off x="6610877" y="1960934"/>
            <a:ext cx="481093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1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2597E-5D80-8C4B-AFF2-C9E715A3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 finale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B5CA6E-9817-4F55-87DC-89AF90565362}"/>
              </a:ext>
            </a:extLst>
          </p:cNvPr>
          <p:cNvSpPr txBox="1"/>
          <p:nvPr/>
        </p:nvSpPr>
        <p:spPr>
          <a:xfrm>
            <a:off x="3674533" y="3107267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Da inserire</a:t>
            </a:r>
          </a:p>
        </p:txBody>
      </p:sp>
    </p:spTree>
    <p:extLst>
      <p:ext uri="{BB962C8B-B14F-4D97-AF65-F5344CB8AC3E}">
        <p14:creationId xmlns:p14="http://schemas.microsoft.com/office/powerpoint/2010/main" val="3599599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11B0E-0ED1-A041-AE7B-4A9111AB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374"/>
            <a:ext cx="9905998" cy="1478570"/>
          </a:xfrm>
        </p:spPr>
        <p:txBody>
          <a:bodyPr/>
          <a:lstStyle/>
          <a:p>
            <a:r>
              <a:rPr lang="it-CH" dirty="0"/>
              <a:t>I packasges: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2328E3-F893-2845-A94C-FB9E69029F6F}"/>
              </a:ext>
            </a:extLst>
          </p:cNvPr>
          <p:cNvSpPr txBox="1"/>
          <p:nvPr/>
        </p:nvSpPr>
        <p:spPr>
          <a:xfrm>
            <a:off x="640080" y="2076155"/>
            <a:ext cx="299550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ym typeface="Wingdings" pitchFamily="2" charset="2"/>
              </a:rPr>
              <a:t></a:t>
            </a:r>
            <a:r>
              <a:rPr lang="it-CH" sz="3200" dirty="0">
                <a:sym typeface="Wingdings" pitchFamily="2" charset="2"/>
              </a:rPr>
              <a:t>drone</a:t>
            </a:r>
          </a:p>
          <a:p>
            <a:r>
              <a:rPr lang="it-CH" sz="3200" dirty="0">
                <a:sym typeface="Wingdings" pitchFamily="2" charset="2"/>
              </a:rPr>
              <a:t>	Control</a:t>
            </a: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DroneAction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KeyDispatcher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LeapMotion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MainFrame</a:t>
            </a:r>
            <a:endParaRPr lang="it-CH" sz="3200" dirty="0">
              <a:sym typeface="Wingdings" pitchFamily="2" charset="2"/>
            </a:endParaRPr>
          </a:p>
          <a:p>
            <a:endParaRPr lang="it-CH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470FD2-7AE3-0B4B-9112-A2A0F9E318DD}"/>
              </a:ext>
            </a:extLst>
          </p:cNvPr>
          <p:cNvSpPr txBox="1"/>
          <p:nvPr/>
        </p:nvSpPr>
        <p:spPr>
          <a:xfrm>
            <a:off x="6431789" y="2076155"/>
            <a:ext cx="27416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ym typeface="Wingdings" pitchFamily="2" charset="2"/>
              </a:rPr>
              <a:t></a:t>
            </a:r>
            <a:r>
              <a:rPr lang="it-CH" sz="3200" dirty="0" err="1">
                <a:sym typeface="Wingdings" pitchFamily="2" charset="2"/>
              </a:rPr>
              <a:t>drone.tool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Browers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Log</a:t>
            </a:r>
          </a:p>
          <a:p>
            <a:r>
              <a:rPr lang="it-CH" sz="3200" dirty="0">
                <a:sym typeface="Wingdings" pitchFamily="2" charset="2"/>
              </a:rPr>
              <a:t>	Status</a:t>
            </a: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ToolBarPanel</a:t>
            </a:r>
            <a:endParaRPr lang="it-CH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EAD2A0-9A0E-4CAC-8DAF-EF3A6B80305F}"/>
              </a:ext>
            </a:extLst>
          </p:cNvPr>
          <p:cNvSpPr txBox="1"/>
          <p:nvPr/>
        </p:nvSpPr>
        <p:spPr>
          <a:xfrm>
            <a:off x="3270924" y="2076155"/>
            <a:ext cx="31608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ym typeface="Wingdings" pitchFamily="2" charset="2"/>
              </a:rPr>
              <a:t></a:t>
            </a:r>
            <a:r>
              <a:rPr lang="it-CH" sz="3200" dirty="0" err="1">
                <a:sym typeface="Wingdings" pitchFamily="2" charset="2"/>
              </a:rPr>
              <a:t>drone.command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CommandPanel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Sequenze</a:t>
            </a:r>
            <a:endParaRPr lang="it-CH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8D7B1FF-11EE-4DD6-B554-05FCE0BB9E24}"/>
              </a:ext>
            </a:extLst>
          </p:cNvPr>
          <p:cNvSpPr txBox="1"/>
          <p:nvPr/>
        </p:nvSpPr>
        <p:spPr>
          <a:xfrm>
            <a:off x="8559712" y="2076155"/>
            <a:ext cx="35627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ym typeface="Wingdings" pitchFamily="2" charset="2"/>
              </a:rPr>
              <a:t></a:t>
            </a:r>
            <a:r>
              <a:rPr lang="it-CH" sz="3200" dirty="0" err="1">
                <a:sym typeface="Wingdings" pitchFamily="2" charset="2"/>
              </a:rPr>
              <a:t>drone.tool.analytics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AnalyticsFrame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AnalyticsPanel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22393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11B0E-0ED1-A041-AE7B-4A9111AB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374"/>
            <a:ext cx="9905998" cy="1478570"/>
          </a:xfrm>
        </p:spPr>
        <p:txBody>
          <a:bodyPr/>
          <a:lstStyle/>
          <a:p>
            <a:r>
              <a:rPr lang="it-CH" dirty="0"/>
              <a:t>I packasges: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2328E3-F893-2845-A94C-FB9E69029F6F}"/>
              </a:ext>
            </a:extLst>
          </p:cNvPr>
          <p:cNvSpPr txBox="1"/>
          <p:nvPr/>
        </p:nvSpPr>
        <p:spPr>
          <a:xfrm>
            <a:off x="4365413" y="2087944"/>
            <a:ext cx="2881943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ym typeface="Wingdings" pitchFamily="2" charset="2"/>
              </a:rPr>
              <a:t></a:t>
            </a:r>
            <a:r>
              <a:rPr lang="it-CH" sz="3200" dirty="0">
                <a:sym typeface="Wingdings" pitchFamily="2" charset="2"/>
              </a:rPr>
              <a:t>graphics</a:t>
            </a: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AltimiterPanel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FrontPanel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MainPanel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Model</a:t>
            </a: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SidePanel</a:t>
            </a:r>
            <a:endParaRPr lang="it-CH" sz="3200" dirty="0">
              <a:sym typeface="Wingdings" pitchFamily="2" charset="2"/>
            </a:endParaRPr>
          </a:p>
          <a:p>
            <a:r>
              <a:rPr lang="it-CH" sz="3200" dirty="0">
                <a:sym typeface="Wingdings" pitchFamily="2" charset="2"/>
              </a:rPr>
              <a:t>	</a:t>
            </a:r>
            <a:r>
              <a:rPr lang="it-CH" sz="3200" dirty="0" err="1">
                <a:sym typeface="Wingdings" pitchFamily="2" charset="2"/>
              </a:rPr>
              <a:t>UpPanel</a:t>
            </a:r>
            <a:endParaRPr lang="it-CH" sz="3200" dirty="0">
              <a:sym typeface="Wingdings" pitchFamily="2" charset="2"/>
            </a:endParaRP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401298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Pianifica Consuntiva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4589D02-6A5E-4C23-B566-787C5B147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7" t="3837" r="3411"/>
          <a:stretch/>
        </p:blipFill>
        <p:spPr>
          <a:xfrm>
            <a:off x="1248354" y="1828801"/>
            <a:ext cx="9043272" cy="4622357"/>
          </a:xfrm>
        </p:spPr>
      </p:pic>
    </p:spTree>
    <p:extLst>
      <p:ext uri="{BB962C8B-B14F-4D97-AF65-F5344CB8AC3E}">
        <p14:creationId xmlns:p14="http://schemas.microsoft.com/office/powerpoint/2010/main" val="3727780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 </a:t>
            </a:r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7BD1056B-37B5-4D45-B536-DA9FFBD93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9" t="22461" r="40551" b="60917"/>
          <a:stretch/>
        </p:blipFill>
        <p:spPr>
          <a:xfrm>
            <a:off x="2226786" y="2323287"/>
            <a:ext cx="7738427" cy="1283484"/>
          </a:xfrm>
        </p:spPr>
      </p:pic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3FED466A-1BFD-47A2-8F31-4840A10F3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" t="17732" r="52220" b="67215"/>
          <a:stretch/>
        </p:blipFill>
        <p:spPr>
          <a:xfrm>
            <a:off x="2226786" y="3964306"/>
            <a:ext cx="7738427" cy="1285200"/>
          </a:xfrm>
          <a:prstGeom prst="rect">
            <a:avLst/>
          </a:prstGeom>
        </p:spPr>
      </p:pic>
      <p:pic>
        <p:nvPicPr>
          <p:cNvPr id="8" name="Segnaposto contenuto 5">
            <a:extLst>
              <a:ext uri="{FF2B5EF4-FFF2-40B4-BE49-F238E27FC236}">
                <a16:creationId xmlns:a16="http://schemas.microsoft.com/office/drawing/2014/main" id="{C1110F04-5F5F-4B9B-B258-E5EC0C10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2" t="17732" r="48507" b="67215"/>
          <a:stretch/>
        </p:blipFill>
        <p:spPr>
          <a:xfrm>
            <a:off x="2860039" y="3964306"/>
            <a:ext cx="7105174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87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 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41390A41-7CDD-4D5B-9828-A178BFBE5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" t="38682" r="66656" b="22376"/>
          <a:stretch/>
        </p:blipFill>
        <p:spPr>
          <a:xfrm>
            <a:off x="546018" y="1879601"/>
            <a:ext cx="5548394" cy="3960000"/>
          </a:xfrm>
          <a:prstGeom prst="rect">
            <a:avLst/>
          </a:prstGeom>
        </p:spPr>
      </p:pic>
      <p:pic>
        <p:nvPicPr>
          <p:cNvPr id="10" name="Segnaposto contenuto 5">
            <a:extLst>
              <a:ext uri="{FF2B5EF4-FFF2-40B4-BE49-F238E27FC236}">
                <a16:creationId xmlns:a16="http://schemas.microsoft.com/office/drawing/2014/main" id="{DADDF4F5-8C4A-4FE6-8EA0-866B8212D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08" t="32371" r="93976" b="16900"/>
          <a:stretch/>
        </p:blipFill>
        <p:spPr>
          <a:xfrm>
            <a:off x="6451600" y="1879601"/>
            <a:ext cx="563880" cy="3960000"/>
          </a:xfrm>
        </p:spPr>
      </p:pic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A24253D4-B063-4615-A906-430C68174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9" t="32371" r="66047" b="16900"/>
          <a:stretch/>
        </p:blipFill>
        <p:spPr>
          <a:xfrm>
            <a:off x="7015480" y="1879601"/>
            <a:ext cx="379139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4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 </a:t>
            </a:r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C2704ED0-FB4F-4DD1-8AB3-3BD2746EE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2" t="77509" r="50243" b="475"/>
          <a:stretch/>
        </p:blipFill>
        <p:spPr>
          <a:xfrm>
            <a:off x="1141411" y="2025964"/>
            <a:ext cx="7514909" cy="1982338"/>
          </a:xfrm>
        </p:spPr>
      </p:pic>
      <p:pic>
        <p:nvPicPr>
          <p:cNvPr id="8" name="Segnaposto contenuto 5">
            <a:extLst>
              <a:ext uri="{FF2B5EF4-FFF2-40B4-BE49-F238E27FC236}">
                <a16:creationId xmlns:a16="http://schemas.microsoft.com/office/drawing/2014/main" id="{734E68C3-0216-4E6B-A94E-D27569B64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" t="82889" r="94023"/>
          <a:stretch/>
        </p:blipFill>
        <p:spPr>
          <a:xfrm>
            <a:off x="1141412" y="4378960"/>
            <a:ext cx="775494" cy="1860522"/>
          </a:xfrm>
          <a:prstGeom prst="rect">
            <a:avLst/>
          </a:prstGeom>
        </p:spPr>
      </p:pic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1D0F0B92-8A0E-44F4-8BA0-B7939C47C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7" t="82889" r="55093"/>
          <a:stretch/>
        </p:blipFill>
        <p:spPr>
          <a:xfrm>
            <a:off x="1916905" y="4378960"/>
            <a:ext cx="7679777" cy="18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5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98A39-5327-4D5E-AA00-053F6B73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55F8DE-E6B2-4B42-8565-D33AD16FD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Fare in modo tale che si possa fare una gara a «ostacoli» con punteggio</a:t>
            </a:r>
          </a:p>
          <a:p>
            <a:r>
              <a:rPr lang="it-CH" dirty="0"/>
              <a:t>GPS</a:t>
            </a:r>
          </a:p>
          <a:p>
            <a:r>
              <a:rPr lang="it-CH" dirty="0"/>
              <a:t>Tasto di emergenza fisico</a:t>
            </a:r>
          </a:p>
        </p:txBody>
      </p:sp>
    </p:spTree>
    <p:extLst>
      <p:ext uri="{BB962C8B-B14F-4D97-AF65-F5344CB8AC3E}">
        <p14:creationId xmlns:p14="http://schemas.microsoft.com/office/powerpoint/2010/main" val="1887708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DE3AA8-45E1-4FAA-B5E5-838889E153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/>
              <a:t>Grazie per L’attenzione  </a:t>
            </a:r>
          </a:p>
        </p:txBody>
      </p:sp>
    </p:spTree>
    <p:extLst>
      <p:ext uri="{BB962C8B-B14F-4D97-AF65-F5344CB8AC3E}">
        <p14:creationId xmlns:p14="http://schemas.microsoft.com/office/powerpoint/2010/main" val="154874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tango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176" name="Immagin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tango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igura a mano libera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igura a mano libera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tango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igura a mano libera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igura a mano libera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igura a mano libera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igura a mano libera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igura a mano libera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igura a mano libera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igura a mano libera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igura a mano libera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igura a mano libera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igura a mano libera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igura a mano libera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igura a mano libera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igura a mano libera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igura a mano libera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igura a mano libera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igura a mano libera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igura a mano libera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igura a mano libera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igura a mano libera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igura a mano libera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igura a mano libera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igura a mano libera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igura a mano libera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igura a mano libera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tango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igura a mano libera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igura a mano libera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igura a mano libera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igura a mano libera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igura a mano libera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igura a mano libera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igura a mano libera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igura a mano libera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igura a mano libera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igura a mano libera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igura a mano libera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tango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igura a mano libera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igura a mano libera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igura a mano libera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igura a mano libera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igura a mano libera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igura a mano libera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igura a mano libera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igura a mano libera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igura a mano libera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igura a mano libera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igura a mano libera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igura a mano libera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igura a mano libera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369" y="225285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000" dirty="0"/>
              <a:t>Indice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169" y="1563688"/>
            <a:ext cx="3218242" cy="42275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it-IT" sz="2000" dirty="0"/>
              <a:t>Introduzione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Scopo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Requisiti 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Pianificazione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Design </a:t>
            </a:r>
          </a:p>
          <a:p>
            <a:pPr rtl="0">
              <a:lnSpc>
                <a:spcPct val="110000"/>
              </a:lnSpc>
            </a:pPr>
            <a:r>
              <a:rPr lang="it-IT" sz="2000" dirty="0" err="1"/>
              <a:t>Packages</a:t>
            </a:r>
            <a:endParaRPr lang="it-IT" sz="2000" dirty="0"/>
          </a:p>
          <a:p>
            <a:pPr rtl="0">
              <a:lnSpc>
                <a:spcPct val="110000"/>
              </a:lnSpc>
            </a:pPr>
            <a:r>
              <a:rPr lang="it-IT" sz="2000" dirty="0" err="1"/>
              <a:t>Consunitvo</a:t>
            </a:r>
            <a:endParaRPr lang="it-IT" sz="2000" dirty="0"/>
          </a:p>
          <a:p>
            <a:pPr rtl="0">
              <a:lnSpc>
                <a:spcPct val="110000"/>
              </a:lnSpc>
            </a:pPr>
            <a:r>
              <a:rPr lang="it-IT" sz="2000" dirty="0"/>
              <a:t>Sviluppi futuri 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Demo</a:t>
            </a:r>
          </a:p>
          <a:p>
            <a:pPr rtl="0">
              <a:lnSpc>
                <a:spcPct val="11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 rtl="0">
              <a:buNone/>
            </a:pPr>
            <a:endParaRPr lang="it-IT" sz="2400" dirty="0"/>
          </a:p>
          <a:p>
            <a:pPr marL="0" lvl="0" indent="0" algn="ctr" rtl="0">
              <a:buNone/>
            </a:pPr>
            <a:endParaRPr lang="it-IT" dirty="0"/>
          </a:p>
          <a:p>
            <a:pPr marL="0" lvl="0" indent="0" algn="ctr" rtl="0">
              <a:buNone/>
            </a:pPr>
            <a:r>
              <a:rPr lang="it-IT" sz="2400" dirty="0"/>
              <a:t>Sistemare la prima versione dell’applicativo per la gestione di un drone tramite </a:t>
            </a:r>
            <a:r>
              <a:rPr lang="it-IT" sz="2400" dirty="0" err="1"/>
              <a:t>LeapMotion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6484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Scopo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CH" sz="2400" dirty="0"/>
          </a:p>
          <a:p>
            <a:r>
              <a:rPr lang="it-CH" sz="2400" dirty="0"/>
              <a:t>Didattico</a:t>
            </a:r>
          </a:p>
          <a:p>
            <a:r>
              <a:rPr lang="it-CH" sz="2400" dirty="0" err="1"/>
              <a:t>Teamwork</a:t>
            </a:r>
            <a:endParaRPr lang="it-CH" sz="2400" dirty="0"/>
          </a:p>
          <a:p>
            <a:r>
              <a:rPr lang="it-CH" dirty="0"/>
              <a:t>Comandare un drone con PC e con le mani</a:t>
            </a:r>
          </a:p>
          <a:p>
            <a:r>
              <a:rPr lang="it-CH" dirty="0"/>
              <a:t>Funzionale</a:t>
            </a:r>
            <a:endParaRPr lang="it-CH" sz="2400" dirty="0"/>
          </a:p>
          <a:p>
            <a:endParaRPr lang="it-CH" sz="2400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51470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Requisiti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E808094-2500-45C9-A8B7-B9627EA013A1}"/>
              </a:ext>
            </a:extLst>
          </p:cNvPr>
          <p:cNvSpPr txBox="1">
            <a:spLocks/>
          </p:cNvSpPr>
          <p:nvPr/>
        </p:nvSpPr>
        <p:spPr>
          <a:xfrm>
            <a:off x="1141413" y="1896278"/>
            <a:ext cx="5711208" cy="4138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Restyling codice </a:t>
            </a:r>
          </a:p>
          <a:p>
            <a:r>
              <a:rPr lang="it-CH" dirty="0"/>
              <a:t>Interfaccia controllo del drone</a:t>
            </a:r>
          </a:p>
          <a:p>
            <a:r>
              <a:rPr lang="it-CH" dirty="0"/>
              <a:t>Uso Leap Motion</a:t>
            </a:r>
          </a:p>
          <a:p>
            <a:r>
              <a:rPr lang="it-CH" dirty="0"/>
              <a:t>Live Stream</a:t>
            </a:r>
          </a:p>
          <a:p>
            <a:r>
              <a:rPr lang="it-CH" dirty="0">
                <a:solidFill>
                  <a:srgbClr val="FF0000"/>
                </a:solidFill>
              </a:rPr>
              <a:t>Tasto emergenza</a:t>
            </a:r>
          </a:p>
          <a:p>
            <a:pPr marL="0" indent="0">
              <a:buNone/>
            </a:pPr>
            <a:endParaRPr lang="it-CH" dirty="0"/>
          </a:p>
          <a:p>
            <a:endParaRPr lang="it-CH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49049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C4290-CB0A-435F-A91F-D131667D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Pianifica preventiva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BAE77F-0BC5-4A0A-9C50-2DF5ABEAD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816" y="1780361"/>
            <a:ext cx="8342708" cy="4707534"/>
          </a:xfrm>
        </p:spPr>
      </p:pic>
    </p:spTree>
    <p:extLst>
      <p:ext uri="{BB962C8B-B14F-4D97-AF65-F5344CB8AC3E}">
        <p14:creationId xmlns:p14="http://schemas.microsoft.com/office/powerpoint/2010/main" val="159401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9CA0A632-A50C-44AB-A21C-DCAD1051A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9" t="22461" r="27138" b="60917"/>
          <a:stretch/>
        </p:blipFill>
        <p:spPr>
          <a:xfrm>
            <a:off x="934051" y="3086099"/>
            <a:ext cx="10323898" cy="1384037"/>
          </a:xfrm>
        </p:spPr>
      </p:pic>
    </p:spTree>
    <p:extLst>
      <p:ext uri="{BB962C8B-B14F-4D97-AF65-F5344CB8AC3E}">
        <p14:creationId xmlns:p14="http://schemas.microsoft.com/office/powerpoint/2010/main" val="336591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DF1C6CE-5CF0-4688-A16F-E739ACCFC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5" t="38682" r="5542" b="22376"/>
          <a:stretch/>
        </p:blipFill>
        <p:spPr>
          <a:xfrm>
            <a:off x="1141413" y="2573904"/>
            <a:ext cx="9815739" cy="2346960"/>
          </a:xfrm>
        </p:spPr>
      </p:pic>
    </p:spTree>
    <p:extLst>
      <p:ext uri="{BB962C8B-B14F-4D97-AF65-F5344CB8AC3E}">
        <p14:creationId xmlns:p14="http://schemas.microsoft.com/office/powerpoint/2010/main" val="336894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DF1C6CE-5CF0-4688-A16F-E739ACCFC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2" t="77509" r="5989" b="475"/>
          <a:stretch/>
        </p:blipFill>
        <p:spPr>
          <a:xfrm>
            <a:off x="1141413" y="2464904"/>
            <a:ext cx="9756505" cy="1326874"/>
          </a:xfrm>
        </p:spPr>
      </p:pic>
    </p:spTree>
    <p:extLst>
      <p:ext uri="{BB962C8B-B14F-4D97-AF65-F5344CB8AC3E}">
        <p14:creationId xmlns:p14="http://schemas.microsoft.com/office/powerpoint/2010/main" val="3813596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4_TF45165253" id="{8AA93C96-D5CB-4393-859C-8C3B1E897495}" vid="{C8B0B965-D82E-487F-9A2C-5CBAF2A8B2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Circuito</Template>
  <TotalTime>32</TotalTime>
  <Words>166</Words>
  <Application>Microsoft Office PowerPoint</Application>
  <PresentationFormat>Widescreen</PresentationFormat>
  <Paragraphs>73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Circuito</vt:lpstr>
      <vt:lpstr>Drone</vt:lpstr>
      <vt:lpstr>Indice</vt:lpstr>
      <vt:lpstr>Introduzione</vt:lpstr>
      <vt:lpstr>Scopo</vt:lpstr>
      <vt:lpstr>Requisiti</vt:lpstr>
      <vt:lpstr>Pianifica preventiva</vt:lpstr>
      <vt:lpstr>Progettazione</vt:lpstr>
      <vt:lpstr>Implementazione</vt:lpstr>
      <vt:lpstr>Testing</vt:lpstr>
      <vt:lpstr>Design</vt:lpstr>
      <vt:lpstr>Design finale</vt:lpstr>
      <vt:lpstr>I packasges:</vt:lpstr>
      <vt:lpstr>I packasges:</vt:lpstr>
      <vt:lpstr>Pianifica Consuntiva</vt:lpstr>
      <vt:lpstr>Progettazione </vt:lpstr>
      <vt:lpstr>Implementazione </vt:lpstr>
      <vt:lpstr>Testing </vt:lpstr>
      <vt:lpstr>Sviluppi futuri</vt:lpstr>
      <vt:lpstr>Grazie per L’attenzione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</dc:title>
  <dc:creator>Alessandro Aloise</dc:creator>
  <cp:lastModifiedBy>Alessandro Aloise</cp:lastModifiedBy>
  <cp:revision>20</cp:revision>
  <dcterms:created xsi:type="dcterms:W3CDTF">2021-05-19T06:51:09Z</dcterms:created>
  <dcterms:modified xsi:type="dcterms:W3CDTF">2022-01-11T21:54:00Z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